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2" r:id="rId4"/>
    <p:sldId id="265" r:id="rId5"/>
    <p:sldId id="263" r:id="rId6"/>
    <p:sldId id="270" r:id="rId7"/>
    <p:sldId id="266" r:id="rId8"/>
    <p:sldId id="279" r:id="rId9"/>
    <p:sldId id="275" r:id="rId10"/>
    <p:sldId id="276" r:id="rId11"/>
    <p:sldId id="277" r:id="rId12"/>
    <p:sldId id="278" r:id="rId13"/>
    <p:sldId id="28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영준" initials="영" lastIdx="1" clrIdx="0">
    <p:extLst>
      <p:ext uri="{19B8F6BF-5375-455C-9EA6-DF929625EA0E}">
        <p15:presenceInfo xmlns:p15="http://schemas.microsoft.com/office/powerpoint/2012/main" userId="122a84e3ec4e59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514D"/>
    <a:srgbClr val="755099"/>
    <a:srgbClr val="E4C035"/>
    <a:srgbClr val="864F3E"/>
    <a:srgbClr val="4E71AD"/>
    <a:srgbClr val="89C1F2"/>
    <a:srgbClr val="BB3689"/>
    <a:srgbClr val="198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8" autoAdjust="0"/>
    <p:restoredTop sz="94694"/>
  </p:normalViewPr>
  <p:slideViewPr>
    <p:cSldViewPr snapToGrid="0">
      <p:cViewPr>
        <p:scale>
          <a:sx n="100" d="100"/>
          <a:sy n="100" d="100"/>
        </p:scale>
        <p:origin x="19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586DC-21E6-48A2-923B-1A0C5D6D049C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495D4-E2F4-48D4-B050-74B347E46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495D4-E2F4-48D4-B050-74B347E46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그래도 해당 세포에서 발현한다는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495D4-E2F4-48D4-B050-74B347E46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0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1879E-EF3B-64C7-AA49-A313EA0F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46E14B-2FB8-0B98-F031-502C04BD8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212A0-A7C1-B558-4DD1-351A1384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C15B6-8D8F-07A1-6990-34A86525C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70F711-DE68-110E-2FC7-DEBD2741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212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DF7D-5468-6FB2-1677-B1F4B89A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0673DB-7501-E347-FF11-8D98CF7A7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17CD4-A5E8-20F8-9826-ABFCA91D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E7492-33AE-69B5-52B0-28DF28E0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A11CB-0D8B-E403-38BD-B9DC2FD1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103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C8F65D-523A-4913-57A2-5CD93887C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B596F-B1FE-FAB1-2A24-B13057BED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6CCE6-02F1-31E4-BE2E-31166D05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1B308-7C57-E9D1-620F-38719EFD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38151-744E-1945-D7F2-49620F76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40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C495-F96B-5348-BCE2-0BC96613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13D494-669C-405B-71F3-405151F6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41E16-41A0-F522-7D12-160F4E6F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813D0-0E20-6647-BF6B-1AD10F88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9D45C-FA3E-2CEF-25D9-8577C741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067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D6772-6EC2-17B2-D3AA-BC48257CF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578688-10AF-8245-835A-63ECE3810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7AC2B-75BA-98DB-23D0-BBAE83DA8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68A61-0B32-8A00-DC31-ECB159A2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950CD-4993-BBB8-5787-6DFE049F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953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12055-6DC8-9868-7752-5580454F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B71F0-5D5D-9AF6-57B9-0455F8933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4174E4-9230-7D11-1BF8-94B1E0CF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6BF92E-5D12-D2DC-F50F-D5AE36D3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70A0D-8570-7BCF-2914-CA55B923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ECA6E5-CAF4-5B2D-CDB0-A4CE192B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113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531AE-BA38-46FA-07B3-166694D1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9A99E-C782-4B38-33E3-F59FD9592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BFBA08-438D-4840-79DD-F9C237ED4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DB91B-BAFF-D980-4AA7-CC219155A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47ABD7-1E82-E17D-6DE7-7054256FD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A50899-2471-34E2-E131-D34B83B5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7F36CF-4CAA-2123-D9E1-6751C122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D640F0-1F6F-1EFE-D386-FF665722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070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00A8A-2096-CEE2-34C3-8A2107A2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780E90-3013-432E-8F83-2E62EC06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D3C53A-4CB6-D75B-8F4E-CF74DA8F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FF2C3E-D36B-D6BC-871B-DD71040B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65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2A4E28-47A6-0225-7B8E-F146C6C6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5D0CCF-0E90-3686-C4D5-D1676ED0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5892BC-CF71-94AE-2E0D-C767C2F5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91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5F7A5-8F30-7FF5-E593-BD353653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4FE5E-62DA-D1BF-C826-3BB940654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B1E623-7574-7C02-BE73-49814EC56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D227B-B5BD-9A63-E6B3-0BC46528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19A4E2-6875-95B9-F8A6-EA41D88D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B158B2-235F-B7FC-4F5A-08FFB99E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576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8FE3D-6D25-19D7-75BD-E05046FE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0CBDB8-7B26-12E4-A13B-9CB5D1FF6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5E4C2F-88AB-0D94-4FED-D379CD460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BE50A5-E259-39BA-F801-9E959075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6B7DB-138C-CA17-E918-DB4C936A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025BD2-F94C-2922-B6FE-2F539A85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75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111AA9-428B-CBB6-4DE4-E8C9095F6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ACE72B-7743-2323-D969-3B44A33B1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E8FEA-DB1A-EE12-0BBD-88DCB1B59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6F232-1C9F-224B-9982-2C77457053C1}" type="datetimeFigureOut">
              <a:rPr kumimoji="1" lang="ko-KR" altLang="en-US" smtClean="0"/>
              <a:t>2025. 2. 21.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22627-1C15-873E-7780-B2F1F886A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4971A-61A1-32FF-B1E9-2738D58C2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0AF2E4-9DFB-C247-B905-49B8A82643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95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FD0AE7C-F9E4-C902-B0BB-8C5A267217AA}"/>
              </a:ext>
            </a:extLst>
          </p:cNvPr>
          <p:cNvCxnSpPr/>
          <p:nvPr/>
        </p:nvCxnSpPr>
        <p:spPr>
          <a:xfrm>
            <a:off x="0" y="4094719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CFDC46-4F41-93F7-849A-E557AF1C6996}"/>
              </a:ext>
            </a:extLst>
          </p:cNvPr>
          <p:cNvSpPr txBox="1"/>
          <p:nvPr/>
        </p:nvSpPr>
        <p:spPr>
          <a:xfrm>
            <a:off x="2388096" y="2480488"/>
            <a:ext cx="7415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Best Practices for </a:t>
            </a:r>
            <a:r>
              <a:rPr kumimoji="1" lang="en-US" altLang="ko-KR" sz="3200" dirty="0" err="1"/>
              <a:t>pseudobulk</a:t>
            </a:r>
            <a:r>
              <a:rPr kumimoji="1" lang="en-US" altLang="ko-KR" sz="3200" dirty="0"/>
              <a:t> analysis </a:t>
            </a:r>
          </a:p>
          <a:p>
            <a:pPr algn="ctr"/>
            <a:r>
              <a:rPr kumimoji="1" lang="en-US" altLang="ko-KR" sz="3200" dirty="0"/>
              <a:t>in </a:t>
            </a:r>
            <a:r>
              <a:rPr kumimoji="1" lang="en-US" altLang="ko-KR" sz="3200" dirty="0" err="1"/>
              <a:t>scRNA</a:t>
            </a:r>
            <a:r>
              <a:rPr kumimoji="1" lang="en-US" altLang="ko-KR" sz="3200" dirty="0"/>
              <a:t>-seq</a:t>
            </a:r>
            <a:endParaRPr kumimoji="1"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7F103-4600-02C3-AE8C-7A723B0C6C6A}"/>
              </a:ext>
            </a:extLst>
          </p:cNvPr>
          <p:cNvSpPr txBox="1"/>
          <p:nvPr/>
        </p:nvSpPr>
        <p:spPr>
          <a:xfrm>
            <a:off x="4475749" y="4813738"/>
            <a:ext cx="32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Youngchul</a:t>
            </a:r>
            <a:r>
              <a:rPr kumimoji="1" lang="en-US" altLang="ko-KR" dirty="0"/>
              <a:t> Oh, </a:t>
            </a:r>
            <a:r>
              <a:rPr kumimoji="1" lang="en-US" altLang="ko-KR" dirty="0" err="1"/>
              <a:t>Yeongjun</a:t>
            </a:r>
            <a:r>
              <a:rPr kumimoji="1" lang="en-US" altLang="ko-KR" dirty="0"/>
              <a:t> Kim</a:t>
            </a:r>
            <a:endParaRPr kumimoji="1" lang="ko-KR" altLang="en-US" dirty="0"/>
          </a:p>
        </p:txBody>
      </p:sp>
      <p:pic>
        <p:nvPicPr>
          <p:cNvPr id="2" name="그림 1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75907F0C-597B-CCC9-B5DB-AC5061D8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3" y="96497"/>
            <a:ext cx="1479873" cy="731496"/>
          </a:xfrm>
          <a:prstGeom prst="rect">
            <a:avLst/>
          </a:prstGeom>
        </p:spPr>
      </p:pic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FA27190-3EED-AA26-0E84-87995E8F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9" y="6248922"/>
            <a:ext cx="713904" cy="536063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F8A924E2-7585-964A-6F6E-B4181F65A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633" y="180556"/>
            <a:ext cx="1684894" cy="580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2FDDBB-CBCC-92C6-C804-EF3303AD46EE}"/>
              </a:ext>
            </a:extLst>
          </p:cNvPr>
          <p:cNvSpPr txBox="1"/>
          <p:nvPr/>
        </p:nvSpPr>
        <p:spPr>
          <a:xfrm>
            <a:off x="5364069" y="444440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2025. 02. 21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2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F2042909-A02B-98C9-B41D-E157FA377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0" y="2920389"/>
            <a:ext cx="6178337" cy="300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B84631-E1A1-A15A-E49D-99FE56C6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48" y="803287"/>
            <a:ext cx="5525529" cy="18007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A5BE98-9039-272C-76F6-117A8289F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002" y="1132915"/>
            <a:ext cx="4592169" cy="4592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11296-59CA-579F-9027-F35185CA144D}"/>
              </a:ext>
            </a:extLst>
          </p:cNvPr>
          <p:cNvSpPr txBox="1"/>
          <p:nvPr/>
        </p:nvSpPr>
        <p:spPr>
          <a:xfrm>
            <a:off x="6664777" y="4865152"/>
            <a:ext cx="252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Alveolar macrophage</a:t>
            </a:r>
            <a:endParaRPr kumimoji="1"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05F6631-73C0-91A8-F08F-DB764F9A938B}"/>
              </a:ext>
            </a:extLst>
          </p:cNvPr>
          <p:cNvCxnSpPr/>
          <p:nvPr/>
        </p:nvCxnSpPr>
        <p:spPr>
          <a:xfrm>
            <a:off x="7756634" y="4729655"/>
            <a:ext cx="0" cy="262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5C8950-2C1B-8C63-8419-04B347F3721C}"/>
              </a:ext>
            </a:extLst>
          </p:cNvPr>
          <p:cNvSpPr/>
          <p:nvPr/>
        </p:nvSpPr>
        <p:spPr>
          <a:xfrm>
            <a:off x="4929352" y="3153103"/>
            <a:ext cx="1735425" cy="1481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C18BC-108E-C1F4-E02F-3DADA408DFF6}"/>
              </a:ext>
            </a:extLst>
          </p:cNvPr>
          <p:cNvSpPr txBox="1"/>
          <p:nvPr/>
        </p:nvSpPr>
        <p:spPr>
          <a:xfrm>
            <a:off x="1940848" y="6232345"/>
            <a:ext cx="771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Marker gene : </a:t>
            </a:r>
            <a:r>
              <a:rPr lang="en" altLang="ko-K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Cd68, Marco, </a:t>
            </a:r>
            <a:r>
              <a:rPr lang="en" altLang="ko-KR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Pparg</a:t>
            </a:r>
            <a:r>
              <a:rPr lang="en" altLang="ko-K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Fabp4, </a:t>
            </a:r>
            <a:r>
              <a:rPr lang="en" altLang="ko-KR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Gchfr</a:t>
            </a:r>
            <a:r>
              <a:rPr lang="en" altLang="ko-K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Egr2, Fn1, </a:t>
            </a:r>
            <a:r>
              <a:rPr lang="en" altLang="ko-KR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Inhba</a:t>
            </a:r>
            <a:r>
              <a:rPr lang="en" altLang="ko-K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Spp1</a:t>
            </a:r>
          </a:p>
        </p:txBody>
      </p:sp>
    </p:spTree>
    <p:extLst>
      <p:ext uri="{BB962C8B-B14F-4D97-AF65-F5344CB8AC3E}">
        <p14:creationId xmlns:p14="http://schemas.microsoft.com/office/powerpoint/2010/main" val="275404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DED299-81AE-11DE-0168-6C873C47D72D}"/>
              </a:ext>
            </a:extLst>
          </p:cNvPr>
          <p:cNvSpPr txBox="1"/>
          <p:nvPr/>
        </p:nvSpPr>
        <p:spPr>
          <a:xfrm>
            <a:off x="4852180" y="560924"/>
            <a:ext cx="157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Marco, </a:t>
            </a:r>
            <a:r>
              <a:rPr kumimoji="1" lang="en-US" altLang="ko-KR" dirty="0" err="1"/>
              <a:t>Pparg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CEFC4-BEF4-7781-4792-BD2111BB4FD9}"/>
              </a:ext>
            </a:extLst>
          </p:cNvPr>
          <p:cNvSpPr txBox="1"/>
          <p:nvPr/>
        </p:nvSpPr>
        <p:spPr>
          <a:xfrm>
            <a:off x="8802211" y="384625"/>
            <a:ext cx="148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Cd68, Fabp4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42CA82-CB73-45A8-EBFA-0FB006FB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38" y="907845"/>
            <a:ext cx="9546657" cy="5691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5BFA0E-28D2-9A85-B516-C7707DA9414B}"/>
              </a:ext>
            </a:extLst>
          </p:cNvPr>
          <p:cNvSpPr txBox="1"/>
          <p:nvPr/>
        </p:nvSpPr>
        <p:spPr>
          <a:xfrm>
            <a:off x="6528391" y="153108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Spp1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20AE9-8189-A264-B3EE-F7D8C46AD30A}"/>
              </a:ext>
            </a:extLst>
          </p:cNvPr>
          <p:cNvSpPr txBox="1"/>
          <p:nvPr/>
        </p:nvSpPr>
        <p:spPr>
          <a:xfrm>
            <a:off x="7882270" y="1531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Egr2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2591A-5CF5-45E0-48CB-1C0DA7549374}"/>
              </a:ext>
            </a:extLst>
          </p:cNvPr>
          <p:cNvSpPr txBox="1"/>
          <p:nvPr/>
        </p:nvSpPr>
        <p:spPr>
          <a:xfrm>
            <a:off x="1718082" y="6488668"/>
            <a:ext cx="1015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ss : number of </a:t>
            </a:r>
            <a:r>
              <a:rPr kumimoji="1" lang="en-US" altLang="ko-KR" dirty="0" err="1"/>
              <a:t>pseudosample</a:t>
            </a:r>
            <a:r>
              <a:rPr kumimoji="1" lang="en-US" altLang="ko-KR" dirty="0"/>
              <a:t>     </a:t>
            </a:r>
            <a:r>
              <a:rPr kumimoji="1" lang="en-US" altLang="ko-KR" dirty="0" err="1"/>
              <a:t>cn</a:t>
            </a:r>
            <a:r>
              <a:rPr kumimoji="1" lang="en-US" altLang="ko-KR" dirty="0"/>
              <a:t> : </a:t>
            </a:r>
            <a:r>
              <a:rPr kumimoji="1" lang="en-US" altLang="ko-KR" dirty="0" err="1"/>
              <a:t>pseudosample</a:t>
            </a:r>
            <a:r>
              <a:rPr kumimoji="1" lang="en-US" altLang="ko-KR" dirty="0"/>
              <a:t> size    </a:t>
            </a:r>
            <a:r>
              <a:rPr kumimoji="1" lang="en-US" altLang="ko-KR" dirty="0" err="1"/>
              <a:t>sc</a:t>
            </a:r>
            <a:r>
              <a:rPr kumimoji="1" lang="en-US" altLang="ko-KR" dirty="0"/>
              <a:t> : single cell(without </a:t>
            </a:r>
            <a:r>
              <a:rPr kumimoji="1" lang="en-US" altLang="ko-KR" dirty="0" err="1"/>
              <a:t>pseudobulk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DCFFF-F17E-E4A3-08B1-524684CC0B51}"/>
              </a:ext>
            </a:extLst>
          </p:cNvPr>
          <p:cNvSpPr txBox="1"/>
          <p:nvPr/>
        </p:nvSpPr>
        <p:spPr>
          <a:xfrm>
            <a:off x="83153" y="153888"/>
            <a:ext cx="11302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Result: Larger Sample Size Improves DEG Detection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439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79F128F-5589-D292-FA33-2E2D3A67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66" y="3622477"/>
            <a:ext cx="5616388" cy="22690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E8106A-B1A6-653F-9ABF-3642054F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66" y="1161879"/>
            <a:ext cx="5616388" cy="22671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424DA2-34C1-2EF6-8FAA-DFBA6D5D5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78" y="3622477"/>
            <a:ext cx="5616388" cy="2279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9D5A2C-3A4C-ADE0-B97E-0A73F49C77A1}"/>
              </a:ext>
            </a:extLst>
          </p:cNvPr>
          <p:cNvSpPr txBox="1"/>
          <p:nvPr/>
        </p:nvSpPr>
        <p:spPr>
          <a:xfrm rot="16200000">
            <a:off x="-1993470" y="3141592"/>
            <a:ext cx="484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Percentage of expressed cell/</a:t>
            </a:r>
            <a:r>
              <a:rPr kumimoji="1" lang="en-US" altLang="ko-KR" dirty="0" err="1"/>
              <a:t>pseudosample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B7014A-0A6F-52CD-E58E-B1276DB23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78" y="1139393"/>
            <a:ext cx="5616388" cy="2289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BFF265-A171-D632-DE16-4AE79FA7529E}"/>
              </a:ext>
            </a:extLst>
          </p:cNvPr>
          <p:cNvSpPr txBox="1"/>
          <p:nvPr/>
        </p:nvSpPr>
        <p:spPr>
          <a:xfrm>
            <a:off x="3886200" y="6324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Control : others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F30CC-2999-8768-CABE-54A877D37CAE}"/>
              </a:ext>
            </a:extLst>
          </p:cNvPr>
          <p:cNvSpPr txBox="1"/>
          <p:nvPr/>
        </p:nvSpPr>
        <p:spPr>
          <a:xfrm>
            <a:off x="315586" y="6324600"/>
            <a:ext cx="326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Target : Alveolar macrophage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467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BB0AE65-F219-0665-B414-A8E371D8FC7D}"/>
              </a:ext>
            </a:extLst>
          </p:cNvPr>
          <p:cNvCxnSpPr/>
          <p:nvPr/>
        </p:nvCxnSpPr>
        <p:spPr>
          <a:xfrm>
            <a:off x="0" y="754912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7CC354-8513-4297-4E27-B8376C26CED7}"/>
              </a:ext>
            </a:extLst>
          </p:cNvPr>
          <p:cNvSpPr txBox="1"/>
          <p:nvPr/>
        </p:nvSpPr>
        <p:spPr>
          <a:xfrm>
            <a:off x="255181" y="202019"/>
            <a:ext cx="289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Summary &amp; Further plan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F6D5F-DED4-5A35-24EF-6DDAF760276B}"/>
              </a:ext>
            </a:extLst>
          </p:cNvPr>
          <p:cNvSpPr txBox="1"/>
          <p:nvPr/>
        </p:nvSpPr>
        <p:spPr>
          <a:xfrm>
            <a:off x="1319897" y="1322046"/>
            <a:ext cx="8834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The quality of DEG is related to the size of the pseudo-sample.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Using </a:t>
            </a:r>
            <a:r>
              <a:rPr kumimoji="1" lang="en-US" altLang="ko-KR" dirty="0" err="1"/>
              <a:t>pseudobulk</a:t>
            </a:r>
            <a:r>
              <a:rPr kumimoji="1" lang="en-US" altLang="ko-KR" dirty="0"/>
              <a:t>, we can recover the dropout event to some extent.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dirty="0"/>
              <a:t>As the sample size increases, non-zero control </a:t>
            </a:r>
            <a:r>
              <a:rPr kumimoji="1" lang="en-US" altLang="ko-KR" dirty="0" err="1"/>
              <a:t>pseudosample</a:t>
            </a:r>
            <a:r>
              <a:rPr kumimoji="1" lang="en-US" altLang="ko-KR" dirty="0"/>
              <a:t> is also increases,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dirty="0"/>
              <a:t>but it shows a tendency to continue to be taken as DEG.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BF62F-D577-0F68-0219-1289CC4E9BF6}"/>
              </a:ext>
            </a:extLst>
          </p:cNvPr>
          <p:cNvSpPr txBox="1"/>
          <p:nvPr/>
        </p:nvSpPr>
        <p:spPr>
          <a:xfrm>
            <a:off x="1319897" y="3429000"/>
            <a:ext cx="98907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&lt;Further plan&gt;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We still don't know why Pseudo-sample size produces high performance.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/>
              <a:t>We should check percentage of expressed cells in that datasets.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/>
              <a:t>Correlation between F1 score and number of cells in each cell type?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" altLang="ko-KR" dirty="0"/>
              <a:t>Find out why genes that appeared in single cell DEGs did not appear</a:t>
            </a:r>
            <a:r>
              <a:rPr kumimoji="1" lang="ko-KR" altLang="en-US" dirty="0"/>
              <a:t> </a:t>
            </a:r>
            <a:r>
              <a:rPr kumimoji="1" lang="en-US" altLang="ko-KR" dirty="0"/>
              <a:t>in </a:t>
            </a:r>
            <a:r>
              <a:rPr kumimoji="1" lang="en-US" altLang="ko-KR" dirty="0" err="1"/>
              <a:t>pseudobulk</a:t>
            </a:r>
            <a:r>
              <a:rPr kumimoji="1" lang="en-US" altLang="ko-KR" dirty="0"/>
              <a:t> DEG.</a:t>
            </a:r>
            <a:endParaRPr kumimoji="1" lang="en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 Test another tissue type in Tabula </a:t>
            </a:r>
            <a:r>
              <a:rPr kumimoji="1" lang="en-US" altLang="ko-KR" dirty="0" err="1"/>
              <a:t>muris</a:t>
            </a:r>
            <a:r>
              <a:rPr kumimoji="1" lang="en-US" altLang="ko-KR" dirty="0"/>
              <a:t>. (Or find other golden set)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 Let's see if introducing K-</a:t>
            </a:r>
            <a:r>
              <a:rPr kumimoji="1" lang="en-US" altLang="ko-KR" dirty="0" err="1"/>
              <a:t>nn</a:t>
            </a:r>
            <a:r>
              <a:rPr kumimoji="1" lang="en-US" altLang="ko-KR" dirty="0"/>
              <a:t> leads to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15616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2990F7-4B55-4296-96F5-81260BF9437F}"/>
              </a:ext>
            </a:extLst>
          </p:cNvPr>
          <p:cNvGrpSpPr/>
          <p:nvPr/>
        </p:nvGrpSpPr>
        <p:grpSpPr>
          <a:xfrm>
            <a:off x="6967701" y="1718929"/>
            <a:ext cx="3549115" cy="3453193"/>
            <a:chOff x="6571700" y="996654"/>
            <a:chExt cx="3549115" cy="34531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84B2F3E-FE12-49DE-A42E-BCB8A428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1700" y="996654"/>
              <a:ext cx="3549115" cy="3453193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C9FF6B8-7D9A-40FB-A6D6-2C00D11FEE00}"/>
                </a:ext>
              </a:extLst>
            </p:cNvPr>
            <p:cNvSpPr/>
            <p:nvPr/>
          </p:nvSpPr>
          <p:spPr>
            <a:xfrm>
              <a:off x="6925661" y="1030364"/>
              <a:ext cx="3142161" cy="30594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4104670-87B2-49A3-A12B-17858AC11CDE}"/>
              </a:ext>
            </a:extLst>
          </p:cNvPr>
          <p:cNvSpPr txBox="1"/>
          <p:nvPr/>
        </p:nvSpPr>
        <p:spPr>
          <a:xfrm>
            <a:off x="83153" y="153888"/>
            <a:ext cx="11302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What is </a:t>
            </a:r>
            <a:r>
              <a:rPr lang="en-US" altLang="ko-KR" sz="2800" b="1" dirty="0" err="1"/>
              <a:t>Pseudobulk</a:t>
            </a:r>
            <a:r>
              <a:rPr lang="en-US" altLang="ko-KR" sz="2800" b="1" dirty="0"/>
              <a:t> ?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DAAA2-D662-4061-BD61-DD08E455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36" y="1860758"/>
            <a:ext cx="3403346" cy="3311364"/>
          </a:xfrm>
          <a:prstGeom prst="rect">
            <a:avLst/>
          </a:prstGeom>
        </p:spPr>
      </p:pic>
      <p:sp>
        <p:nvSpPr>
          <p:cNvPr id="5" name="오른쪽 화살표[R] 6">
            <a:extLst>
              <a:ext uri="{FF2B5EF4-FFF2-40B4-BE49-F238E27FC236}">
                <a16:creationId xmlns:a16="http://schemas.microsoft.com/office/drawing/2014/main" id="{E8F6F7EF-8592-482D-814A-F5133865A2AC}"/>
              </a:ext>
            </a:extLst>
          </p:cNvPr>
          <p:cNvSpPr/>
          <p:nvPr/>
        </p:nvSpPr>
        <p:spPr>
          <a:xfrm>
            <a:off x="4755443" y="2995026"/>
            <a:ext cx="1858297" cy="6784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7F3CA6-A433-4F78-AD80-378DAEF05C0F}"/>
              </a:ext>
            </a:extLst>
          </p:cNvPr>
          <p:cNvSpPr/>
          <p:nvPr/>
        </p:nvSpPr>
        <p:spPr>
          <a:xfrm>
            <a:off x="8911866" y="1885445"/>
            <a:ext cx="419544" cy="390051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61126D-8CB0-4C7A-96FD-E623DB7B2123}"/>
              </a:ext>
            </a:extLst>
          </p:cNvPr>
          <p:cNvSpPr/>
          <p:nvPr/>
        </p:nvSpPr>
        <p:spPr>
          <a:xfrm>
            <a:off x="7677917" y="2245999"/>
            <a:ext cx="419544" cy="390051"/>
          </a:xfrm>
          <a:prstGeom prst="ellipse">
            <a:avLst/>
          </a:prstGeom>
          <a:solidFill>
            <a:srgbClr val="1987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85C8F5A-63E9-44E7-93A3-B0857D0BDA43}"/>
              </a:ext>
            </a:extLst>
          </p:cNvPr>
          <p:cNvSpPr/>
          <p:nvPr/>
        </p:nvSpPr>
        <p:spPr>
          <a:xfrm>
            <a:off x="8725065" y="3050026"/>
            <a:ext cx="419544" cy="390051"/>
          </a:xfrm>
          <a:prstGeom prst="ellipse">
            <a:avLst/>
          </a:prstGeom>
          <a:solidFill>
            <a:srgbClr val="4E7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AE81A72-E211-4228-8821-95398C21FE0A}"/>
              </a:ext>
            </a:extLst>
          </p:cNvPr>
          <p:cNvSpPr/>
          <p:nvPr/>
        </p:nvSpPr>
        <p:spPr>
          <a:xfrm>
            <a:off x="9900095" y="2425490"/>
            <a:ext cx="419544" cy="390051"/>
          </a:xfrm>
          <a:prstGeom prst="ellipse">
            <a:avLst/>
          </a:prstGeom>
          <a:solidFill>
            <a:srgbClr val="BB36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545DAF-F026-4F31-8BB3-77CA5F55D062}"/>
              </a:ext>
            </a:extLst>
          </p:cNvPr>
          <p:cNvSpPr/>
          <p:nvPr/>
        </p:nvSpPr>
        <p:spPr>
          <a:xfrm>
            <a:off x="9809295" y="3189550"/>
            <a:ext cx="419544" cy="390051"/>
          </a:xfrm>
          <a:prstGeom prst="ellipse">
            <a:avLst/>
          </a:prstGeom>
          <a:solidFill>
            <a:srgbClr val="C151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255CB04-2DCE-4D0B-A22E-B9192F2EF044}"/>
              </a:ext>
            </a:extLst>
          </p:cNvPr>
          <p:cNvSpPr/>
          <p:nvPr/>
        </p:nvSpPr>
        <p:spPr>
          <a:xfrm>
            <a:off x="7465451" y="3168554"/>
            <a:ext cx="419544" cy="390051"/>
          </a:xfrm>
          <a:prstGeom prst="ellipse">
            <a:avLst/>
          </a:prstGeom>
          <a:solidFill>
            <a:srgbClr val="89C1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5ABF85C-708F-432A-8960-C384235B8018}"/>
              </a:ext>
            </a:extLst>
          </p:cNvPr>
          <p:cNvSpPr/>
          <p:nvPr/>
        </p:nvSpPr>
        <p:spPr>
          <a:xfrm>
            <a:off x="8111539" y="4185743"/>
            <a:ext cx="419544" cy="390051"/>
          </a:xfrm>
          <a:prstGeom prst="ellipse">
            <a:avLst/>
          </a:prstGeom>
          <a:solidFill>
            <a:srgbClr val="E4C0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A8ED7A3-98DC-4FC7-B502-31324C9C12C8}"/>
              </a:ext>
            </a:extLst>
          </p:cNvPr>
          <p:cNvSpPr/>
          <p:nvPr/>
        </p:nvSpPr>
        <p:spPr>
          <a:xfrm>
            <a:off x="9604098" y="4091547"/>
            <a:ext cx="419544" cy="390051"/>
          </a:xfrm>
          <a:prstGeom prst="ellipse">
            <a:avLst/>
          </a:prstGeom>
          <a:solidFill>
            <a:srgbClr val="864F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432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104670-87B2-49A3-A12B-17858AC11CDE}"/>
              </a:ext>
            </a:extLst>
          </p:cNvPr>
          <p:cNvSpPr txBox="1"/>
          <p:nvPr/>
        </p:nvSpPr>
        <p:spPr>
          <a:xfrm>
            <a:off x="83153" y="153888"/>
            <a:ext cx="11302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Various Methods for Generating </a:t>
            </a:r>
            <a:r>
              <a:rPr lang="en-US" altLang="ko-KR" sz="2800" b="1" dirty="0" err="1"/>
              <a:t>Pseudobulk</a:t>
            </a:r>
            <a:r>
              <a:rPr lang="en-US" altLang="ko-KR" sz="2800" b="1" dirty="0"/>
              <a:t> Samples</a:t>
            </a:r>
            <a:endParaRPr lang="ko-KR" altLang="en-US" sz="28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AFEDBA-4325-4F27-BB2A-689F7EF9EDCE}"/>
              </a:ext>
            </a:extLst>
          </p:cNvPr>
          <p:cNvSpPr/>
          <p:nvPr/>
        </p:nvSpPr>
        <p:spPr>
          <a:xfrm>
            <a:off x="427628" y="1731136"/>
            <a:ext cx="387715" cy="390051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33BD15-7004-488E-92E6-D782B3C3F0C5}"/>
              </a:ext>
            </a:extLst>
          </p:cNvPr>
          <p:cNvSpPr/>
          <p:nvPr/>
        </p:nvSpPr>
        <p:spPr>
          <a:xfrm>
            <a:off x="1387079" y="2441043"/>
            <a:ext cx="1582372" cy="1606755"/>
          </a:xfrm>
          <a:prstGeom prst="ellipse">
            <a:avLst/>
          </a:prstGeom>
          <a:noFill/>
          <a:ln w="38100">
            <a:solidFill>
              <a:srgbClr val="755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8EF37-88B1-4E0B-9C2B-2970987274B2}"/>
              </a:ext>
            </a:extLst>
          </p:cNvPr>
          <p:cNvSpPr txBox="1"/>
          <p:nvPr/>
        </p:nvSpPr>
        <p:spPr>
          <a:xfrm>
            <a:off x="763571" y="4212963"/>
            <a:ext cx="281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Pseudobulk</a:t>
            </a:r>
            <a:r>
              <a:rPr lang="en-US" altLang="ko-KR" dirty="0"/>
              <a:t> sample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AB072A1-0F7D-4A30-9E93-16CDC70091A5}"/>
              </a:ext>
            </a:extLst>
          </p:cNvPr>
          <p:cNvSpPr/>
          <p:nvPr/>
        </p:nvSpPr>
        <p:spPr>
          <a:xfrm>
            <a:off x="1676381" y="2737784"/>
            <a:ext cx="244728" cy="246203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EFDA2FA-6CFC-440E-A81D-BF9BAC89A232}"/>
              </a:ext>
            </a:extLst>
          </p:cNvPr>
          <p:cNvSpPr/>
          <p:nvPr/>
        </p:nvSpPr>
        <p:spPr>
          <a:xfrm>
            <a:off x="2451230" y="2737785"/>
            <a:ext cx="244728" cy="246203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A348E68-C27B-4C6F-89F8-185D74FD6541}"/>
              </a:ext>
            </a:extLst>
          </p:cNvPr>
          <p:cNvSpPr/>
          <p:nvPr/>
        </p:nvSpPr>
        <p:spPr>
          <a:xfrm>
            <a:off x="1676381" y="3489379"/>
            <a:ext cx="244728" cy="246203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CE55165-3D51-41CA-BDAA-EF75E52DFB3A}"/>
              </a:ext>
            </a:extLst>
          </p:cNvPr>
          <p:cNvSpPr/>
          <p:nvPr/>
        </p:nvSpPr>
        <p:spPr>
          <a:xfrm>
            <a:off x="2478179" y="3498016"/>
            <a:ext cx="244728" cy="246203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8281E8-5295-409C-982B-A8531C5EB3D6}"/>
              </a:ext>
            </a:extLst>
          </p:cNvPr>
          <p:cNvSpPr/>
          <p:nvPr/>
        </p:nvSpPr>
        <p:spPr>
          <a:xfrm>
            <a:off x="2045285" y="3123518"/>
            <a:ext cx="244728" cy="246203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47F0E-772D-407D-B9A7-C0B43CE4BA00}"/>
              </a:ext>
            </a:extLst>
          </p:cNvPr>
          <p:cNvSpPr txBox="1"/>
          <p:nvPr/>
        </p:nvSpPr>
        <p:spPr>
          <a:xfrm>
            <a:off x="864076" y="1727891"/>
            <a:ext cx="345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cells from same cluster</a:t>
            </a:r>
            <a:endParaRPr lang="ko-KR" altLang="en-US" dirty="0"/>
          </a:p>
        </p:txBody>
      </p:sp>
      <p:pic>
        <p:nvPicPr>
          <p:cNvPr id="29" name="Picture 4" descr="Fig. 2">
            <a:extLst>
              <a:ext uri="{FF2B5EF4-FFF2-40B4-BE49-F238E27FC236}">
                <a16:creationId xmlns:a16="http://schemas.microsoft.com/office/drawing/2014/main" id="{21B3B27D-7B10-49FF-B25D-B4A2D17C0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52" b="53120"/>
          <a:stretch/>
        </p:blipFill>
        <p:spPr bwMode="auto">
          <a:xfrm>
            <a:off x="8703641" y="2868623"/>
            <a:ext cx="3152580" cy="21807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Picture 6" descr="figure 1">
            <a:extLst>
              <a:ext uri="{FF2B5EF4-FFF2-40B4-BE49-F238E27FC236}">
                <a16:creationId xmlns:a16="http://schemas.microsoft.com/office/drawing/2014/main" id="{282B483B-1AA8-4AF0-A854-2784D2BC7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09"/>
          <a:stretch/>
        </p:blipFill>
        <p:spPr bwMode="auto">
          <a:xfrm>
            <a:off x="4366163" y="2984077"/>
            <a:ext cx="4142544" cy="2065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04CADF2-9208-4CA7-8F35-76DA8BEF7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641" y="1731136"/>
            <a:ext cx="3152581" cy="1005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9EDF203-E791-459D-8B4C-D10107417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163" y="1731136"/>
            <a:ext cx="4142544" cy="1025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7584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9433BD15-7004-488E-92E6-D782B3C3F0C5}"/>
              </a:ext>
            </a:extLst>
          </p:cNvPr>
          <p:cNvSpPr/>
          <p:nvPr/>
        </p:nvSpPr>
        <p:spPr>
          <a:xfrm>
            <a:off x="6802591" y="3354792"/>
            <a:ext cx="753844" cy="738900"/>
          </a:xfrm>
          <a:prstGeom prst="ellipse">
            <a:avLst/>
          </a:prstGeom>
          <a:noFill/>
          <a:ln w="38100">
            <a:solidFill>
              <a:srgbClr val="755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8EF37-88B1-4E0B-9C2B-2970987274B2}"/>
              </a:ext>
            </a:extLst>
          </p:cNvPr>
          <p:cNvSpPr txBox="1"/>
          <p:nvPr/>
        </p:nvSpPr>
        <p:spPr>
          <a:xfrm>
            <a:off x="443137" y="2402351"/>
            <a:ext cx="49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Change the </a:t>
            </a:r>
            <a:r>
              <a:rPr lang="en-US" altLang="ko-KR" b="1" dirty="0">
                <a:solidFill>
                  <a:srgbClr val="FF0000"/>
                </a:solidFill>
              </a:rPr>
              <a:t>size</a:t>
            </a:r>
            <a:r>
              <a:rPr lang="en-US" altLang="ko-KR" b="1" dirty="0"/>
              <a:t> of </a:t>
            </a:r>
            <a:r>
              <a:rPr lang="en-US" altLang="ko-KR" b="1" dirty="0" err="1"/>
              <a:t>Pseudobulk</a:t>
            </a:r>
            <a:r>
              <a:rPr lang="en-US" altLang="ko-KR" b="1" dirty="0"/>
              <a:t> samples</a:t>
            </a:r>
            <a:endParaRPr lang="ko-KR" altLang="en-US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AB072A1-0F7D-4A30-9E93-16CDC70091A5}"/>
              </a:ext>
            </a:extLst>
          </p:cNvPr>
          <p:cNvSpPr/>
          <p:nvPr/>
        </p:nvSpPr>
        <p:spPr>
          <a:xfrm>
            <a:off x="6957788" y="3490235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EFDA2FA-6CFC-440E-A81D-BF9BAC89A232}"/>
              </a:ext>
            </a:extLst>
          </p:cNvPr>
          <p:cNvSpPr/>
          <p:nvPr/>
        </p:nvSpPr>
        <p:spPr>
          <a:xfrm>
            <a:off x="7281762" y="3490235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A348E68-C27B-4C6F-89F8-185D74FD6541}"/>
              </a:ext>
            </a:extLst>
          </p:cNvPr>
          <p:cNvSpPr/>
          <p:nvPr/>
        </p:nvSpPr>
        <p:spPr>
          <a:xfrm>
            <a:off x="6957788" y="3849660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CE55165-3D51-41CA-BDAA-EF75E52DFB3A}"/>
              </a:ext>
            </a:extLst>
          </p:cNvPr>
          <p:cNvSpPr/>
          <p:nvPr/>
        </p:nvSpPr>
        <p:spPr>
          <a:xfrm>
            <a:off x="7281762" y="3849660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8281E8-5295-409C-982B-A8531C5EB3D6}"/>
              </a:ext>
            </a:extLst>
          </p:cNvPr>
          <p:cNvSpPr/>
          <p:nvPr/>
        </p:nvSpPr>
        <p:spPr>
          <a:xfrm>
            <a:off x="7113794" y="3667749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A6F2A-222B-424A-A0C7-8D8A9F684D11}"/>
              </a:ext>
            </a:extLst>
          </p:cNvPr>
          <p:cNvSpPr txBox="1"/>
          <p:nvPr/>
        </p:nvSpPr>
        <p:spPr>
          <a:xfrm>
            <a:off x="6198722" y="2402351"/>
            <a:ext cx="553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Change the </a:t>
            </a:r>
            <a:r>
              <a:rPr lang="en-US" altLang="ko-KR" b="1" dirty="0">
                <a:solidFill>
                  <a:srgbClr val="FF0000"/>
                </a:solidFill>
              </a:rPr>
              <a:t>number</a:t>
            </a:r>
            <a:r>
              <a:rPr lang="en-US" altLang="ko-KR" b="1" dirty="0"/>
              <a:t> of </a:t>
            </a:r>
            <a:r>
              <a:rPr lang="en-US" altLang="ko-KR" b="1" dirty="0" err="1"/>
              <a:t>Pseudobulk</a:t>
            </a:r>
            <a:r>
              <a:rPr lang="en-US" altLang="ko-KR" b="1" dirty="0"/>
              <a:t> samples</a:t>
            </a:r>
            <a:endParaRPr lang="ko-KR" altLang="en-US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7EDC00-09E4-4FF3-9083-D4CCFC24DA37}"/>
              </a:ext>
            </a:extLst>
          </p:cNvPr>
          <p:cNvSpPr/>
          <p:nvPr/>
        </p:nvSpPr>
        <p:spPr>
          <a:xfrm>
            <a:off x="969553" y="2859172"/>
            <a:ext cx="1582372" cy="1592228"/>
          </a:xfrm>
          <a:prstGeom prst="ellipse">
            <a:avLst/>
          </a:prstGeom>
          <a:noFill/>
          <a:ln w="38100">
            <a:solidFill>
              <a:srgbClr val="755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FF9FC4-1A0B-470A-AB38-6E9EC5B0E277}"/>
              </a:ext>
            </a:extLst>
          </p:cNvPr>
          <p:cNvSpPr/>
          <p:nvPr/>
        </p:nvSpPr>
        <p:spPr>
          <a:xfrm>
            <a:off x="1258855" y="3155912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A02439-4311-4927-8CFC-4F435FA42151}"/>
              </a:ext>
            </a:extLst>
          </p:cNvPr>
          <p:cNvSpPr/>
          <p:nvPr/>
        </p:nvSpPr>
        <p:spPr>
          <a:xfrm>
            <a:off x="2033704" y="3155913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97BB894-10E2-4756-8882-68B6D09A55A9}"/>
              </a:ext>
            </a:extLst>
          </p:cNvPr>
          <p:cNvSpPr/>
          <p:nvPr/>
        </p:nvSpPr>
        <p:spPr>
          <a:xfrm>
            <a:off x="1258855" y="3907507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3FBC5D4-9794-4476-844A-3CA53A3084CB}"/>
              </a:ext>
            </a:extLst>
          </p:cNvPr>
          <p:cNvSpPr/>
          <p:nvPr/>
        </p:nvSpPr>
        <p:spPr>
          <a:xfrm>
            <a:off x="2060653" y="3916144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E0864C9-0466-48B1-AE2E-CC1A194FDCF2}"/>
              </a:ext>
            </a:extLst>
          </p:cNvPr>
          <p:cNvSpPr/>
          <p:nvPr/>
        </p:nvSpPr>
        <p:spPr>
          <a:xfrm>
            <a:off x="1627759" y="3541646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223DB74-F103-47C7-A635-B8D06573C30D}"/>
              </a:ext>
            </a:extLst>
          </p:cNvPr>
          <p:cNvSpPr/>
          <p:nvPr/>
        </p:nvSpPr>
        <p:spPr>
          <a:xfrm>
            <a:off x="2917862" y="2857198"/>
            <a:ext cx="1582372" cy="1592228"/>
          </a:xfrm>
          <a:prstGeom prst="ellipse">
            <a:avLst/>
          </a:prstGeom>
          <a:noFill/>
          <a:ln w="38100">
            <a:solidFill>
              <a:srgbClr val="755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BDA0910-396F-4FAE-940B-32F178A4CF28}"/>
              </a:ext>
            </a:extLst>
          </p:cNvPr>
          <p:cNvSpPr/>
          <p:nvPr/>
        </p:nvSpPr>
        <p:spPr>
          <a:xfrm>
            <a:off x="3207164" y="3153938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3691C3C-C2DB-4986-85D3-5152AE516201}"/>
              </a:ext>
            </a:extLst>
          </p:cNvPr>
          <p:cNvSpPr/>
          <p:nvPr/>
        </p:nvSpPr>
        <p:spPr>
          <a:xfrm>
            <a:off x="3982013" y="3153939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27DC428-3DE1-4CB4-A89C-1A94422CD5D4}"/>
              </a:ext>
            </a:extLst>
          </p:cNvPr>
          <p:cNvSpPr/>
          <p:nvPr/>
        </p:nvSpPr>
        <p:spPr>
          <a:xfrm>
            <a:off x="3207164" y="3927919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8ABF091-E586-4CD2-B662-40AF38795F50}"/>
              </a:ext>
            </a:extLst>
          </p:cNvPr>
          <p:cNvSpPr/>
          <p:nvPr/>
        </p:nvSpPr>
        <p:spPr>
          <a:xfrm>
            <a:off x="3993573" y="3927919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9A37061-16EE-4D69-98FF-BD08AA157426}"/>
              </a:ext>
            </a:extLst>
          </p:cNvPr>
          <p:cNvSpPr/>
          <p:nvPr/>
        </p:nvSpPr>
        <p:spPr>
          <a:xfrm>
            <a:off x="3608971" y="3541646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C6B47D7-35F1-4D8B-AC27-6BAF5014A968}"/>
              </a:ext>
            </a:extLst>
          </p:cNvPr>
          <p:cNvSpPr/>
          <p:nvPr/>
        </p:nvSpPr>
        <p:spPr>
          <a:xfrm>
            <a:off x="3213003" y="3529735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E6AE90-36DD-48B9-8020-EA7F5155D243}"/>
              </a:ext>
            </a:extLst>
          </p:cNvPr>
          <p:cNvSpPr/>
          <p:nvPr/>
        </p:nvSpPr>
        <p:spPr>
          <a:xfrm>
            <a:off x="3608971" y="3145098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499E6D4-CC6C-4E0F-ADBF-12DD6D1F6EC1}"/>
              </a:ext>
            </a:extLst>
          </p:cNvPr>
          <p:cNvSpPr/>
          <p:nvPr/>
        </p:nvSpPr>
        <p:spPr>
          <a:xfrm>
            <a:off x="3993573" y="3541732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3B32A45-8FDE-410F-8175-16E491EDB96C}"/>
              </a:ext>
            </a:extLst>
          </p:cNvPr>
          <p:cNvSpPr/>
          <p:nvPr/>
        </p:nvSpPr>
        <p:spPr>
          <a:xfrm>
            <a:off x="3600368" y="3929133"/>
            <a:ext cx="244728" cy="243977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DAEFEF1-27BA-405F-A8B7-1A6B5653EA56}"/>
              </a:ext>
            </a:extLst>
          </p:cNvPr>
          <p:cNvSpPr/>
          <p:nvPr/>
        </p:nvSpPr>
        <p:spPr>
          <a:xfrm>
            <a:off x="8467948" y="3354792"/>
            <a:ext cx="753844" cy="738900"/>
          </a:xfrm>
          <a:prstGeom prst="ellipse">
            <a:avLst/>
          </a:prstGeom>
          <a:noFill/>
          <a:ln w="38100">
            <a:solidFill>
              <a:srgbClr val="755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D0CE222-C256-4D1A-9243-4C46ECFEA7EE}"/>
              </a:ext>
            </a:extLst>
          </p:cNvPr>
          <p:cNvSpPr/>
          <p:nvPr/>
        </p:nvSpPr>
        <p:spPr>
          <a:xfrm>
            <a:off x="8623145" y="3490235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8F7E996-170C-4696-849E-159D37913D0D}"/>
              </a:ext>
            </a:extLst>
          </p:cNvPr>
          <p:cNvSpPr/>
          <p:nvPr/>
        </p:nvSpPr>
        <p:spPr>
          <a:xfrm>
            <a:off x="8947119" y="3490235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D6E695E-3761-4555-86A7-2B304962B104}"/>
              </a:ext>
            </a:extLst>
          </p:cNvPr>
          <p:cNvSpPr/>
          <p:nvPr/>
        </p:nvSpPr>
        <p:spPr>
          <a:xfrm>
            <a:off x="8623145" y="3849660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FFBEC4B-1590-423B-9D66-250D1256645E}"/>
              </a:ext>
            </a:extLst>
          </p:cNvPr>
          <p:cNvSpPr/>
          <p:nvPr/>
        </p:nvSpPr>
        <p:spPr>
          <a:xfrm>
            <a:off x="8947119" y="3849660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F784C74-6E22-4ABB-B217-E5729ABC9539}"/>
              </a:ext>
            </a:extLst>
          </p:cNvPr>
          <p:cNvSpPr/>
          <p:nvPr/>
        </p:nvSpPr>
        <p:spPr>
          <a:xfrm>
            <a:off x="8779151" y="3667749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09531E2-5E10-4FF0-B7C8-3BD239FEEA50}"/>
              </a:ext>
            </a:extLst>
          </p:cNvPr>
          <p:cNvSpPr/>
          <p:nvPr/>
        </p:nvSpPr>
        <p:spPr>
          <a:xfrm>
            <a:off x="9340872" y="3337681"/>
            <a:ext cx="753844" cy="738900"/>
          </a:xfrm>
          <a:prstGeom prst="ellipse">
            <a:avLst/>
          </a:prstGeom>
          <a:noFill/>
          <a:ln w="38100">
            <a:solidFill>
              <a:srgbClr val="755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A302B5D-5805-48E5-ABEF-F1FAD1F58175}"/>
              </a:ext>
            </a:extLst>
          </p:cNvPr>
          <p:cNvSpPr/>
          <p:nvPr/>
        </p:nvSpPr>
        <p:spPr>
          <a:xfrm>
            <a:off x="9496069" y="3473124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1D71F8C-E79B-49F3-8710-D03F838F6CC1}"/>
              </a:ext>
            </a:extLst>
          </p:cNvPr>
          <p:cNvSpPr/>
          <p:nvPr/>
        </p:nvSpPr>
        <p:spPr>
          <a:xfrm>
            <a:off x="9820043" y="3473124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7A1671F-B3A5-47ED-8531-118F22BCDEFE}"/>
              </a:ext>
            </a:extLst>
          </p:cNvPr>
          <p:cNvSpPr/>
          <p:nvPr/>
        </p:nvSpPr>
        <p:spPr>
          <a:xfrm>
            <a:off x="9496069" y="3832549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BBDEEC-AC9D-48E0-ACB6-449B70151481}"/>
              </a:ext>
            </a:extLst>
          </p:cNvPr>
          <p:cNvSpPr/>
          <p:nvPr/>
        </p:nvSpPr>
        <p:spPr>
          <a:xfrm>
            <a:off x="9820043" y="3832549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A711072-A1F2-429D-9549-C42447D3F87D}"/>
              </a:ext>
            </a:extLst>
          </p:cNvPr>
          <p:cNvSpPr/>
          <p:nvPr/>
        </p:nvSpPr>
        <p:spPr>
          <a:xfrm>
            <a:off x="9652075" y="3650638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AE2493F-925F-4951-A448-071DD8752C47}"/>
              </a:ext>
            </a:extLst>
          </p:cNvPr>
          <p:cNvSpPr/>
          <p:nvPr/>
        </p:nvSpPr>
        <p:spPr>
          <a:xfrm>
            <a:off x="10201005" y="3337681"/>
            <a:ext cx="753844" cy="738900"/>
          </a:xfrm>
          <a:prstGeom prst="ellipse">
            <a:avLst/>
          </a:prstGeom>
          <a:noFill/>
          <a:ln w="38100">
            <a:solidFill>
              <a:srgbClr val="755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9134CA5-E03C-4AFD-8DB9-4E654512580F}"/>
              </a:ext>
            </a:extLst>
          </p:cNvPr>
          <p:cNvSpPr/>
          <p:nvPr/>
        </p:nvSpPr>
        <p:spPr>
          <a:xfrm>
            <a:off x="10356202" y="3473124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6CAA139-F0D3-451C-8749-DD6AB631B67D}"/>
              </a:ext>
            </a:extLst>
          </p:cNvPr>
          <p:cNvSpPr/>
          <p:nvPr/>
        </p:nvSpPr>
        <p:spPr>
          <a:xfrm>
            <a:off x="10680176" y="3473124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F1411A5-6F83-4A15-B9BD-3EF86E2B5F9E}"/>
              </a:ext>
            </a:extLst>
          </p:cNvPr>
          <p:cNvSpPr/>
          <p:nvPr/>
        </p:nvSpPr>
        <p:spPr>
          <a:xfrm>
            <a:off x="10356202" y="3832549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1FA43D8-32AD-4B5A-969A-555BDEFF1E42}"/>
              </a:ext>
            </a:extLst>
          </p:cNvPr>
          <p:cNvSpPr/>
          <p:nvPr/>
        </p:nvSpPr>
        <p:spPr>
          <a:xfrm>
            <a:off x="10680176" y="3832549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BFC276B-6C7C-485B-8B90-2FC58833FE30}"/>
              </a:ext>
            </a:extLst>
          </p:cNvPr>
          <p:cNvSpPr/>
          <p:nvPr/>
        </p:nvSpPr>
        <p:spPr>
          <a:xfrm>
            <a:off x="10512208" y="3650638"/>
            <a:ext cx="116588" cy="113222"/>
          </a:xfrm>
          <a:prstGeom prst="ellipse">
            <a:avLst/>
          </a:prstGeom>
          <a:solidFill>
            <a:srgbClr val="755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EF5200-7C08-4853-BD1B-904862EBB1A0}"/>
              </a:ext>
            </a:extLst>
          </p:cNvPr>
          <p:cNvSpPr txBox="1"/>
          <p:nvPr/>
        </p:nvSpPr>
        <p:spPr>
          <a:xfrm>
            <a:off x="83153" y="153888"/>
            <a:ext cx="11302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Parameters for Generating </a:t>
            </a:r>
            <a:r>
              <a:rPr lang="en-US" altLang="ko-KR" sz="2800" b="1" dirty="0" err="1"/>
              <a:t>Pseudobulk</a:t>
            </a:r>
            <a:r>
              <a:rPr lang="en-US" altLang="ko-KR" sz="2800" b="1" dirty="0"/>
              <a:t> Samples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EB010-FE82-82A1-C07B-B6E3DC4FEF88}"/>
              </a:ext>
            </a:extLst>
          </p:cNvPr>
          <p:cNvSpPr txBox="1"/>
          <p:nvPr/>
        </p:nvSpPr>
        <p:spPr>
          <a:xfrm>
            <a:off x="7772928" y="3304385"/>
            <a:ext cx="487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…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56071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104670-87B2-49A3-A12B-17858AC11CDE}"/>
              </a:ext>
            </a:extLst>
          </p:cNvPr>
          <p:cNvSpPr txBox="1"/>
          <p:nvPr/>
        </p:nvSpPr>
        <p:spPr>
          <a:xfrm>
            <a:off x="83153" y="153888"/>
            <a:ext cx="11302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Gold standard datasets for our analysis</a:t>
            </a:r>
            <a:endParaRPr lang="ko-KR" altLang="en-US" sz="2800" b="1" dirty="0"/>
          </a:p>
        </p:txBody>
      </p:sp>
      <p:pic>
        <p:nvPicPr>
          <p:cNvPr id="5" name="Picture 2" descr="Fig. 1">
            <a:extLst>
              <a:ext uri="{FF2B5EF4-FFF2-40B4-BE49-F238E27FC236}">
                <a16:creationId xmlns:a16="http://schemas.microsoft.com/office/drawing/2014/main" id="{FE578F7B-1BB8-4739-AD02-300427D18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6" r="21890" b="82189"/>
          <a:stretch/>
        </p:blipFill>
        <p:spPr bwMode="auto">
          <a:xfrm>
            <a:off x="7610944" y="4891909"/>
            <a:ext cx="2487507" cy="1575732"/>
          </a:xfrm>
          <a:prstGeom prst="rect">
            <a:avLst/>
          </a:prstGeom>
        </p:spPr>
      </p:pic>
      <p:pic>
        <p:nvPicPr>
          <p:cNvPr id="6" name="Picture 2" descr="Fig. 1">
            <a:extLst>
              <a:ext uri="{FF2B5EF4-FFF2-40B4-BE49-F238E27FC236}">
                <a16:creationId xmlns:a16="http://schemas.microsoft.com/office/drawing/2014/main" id="{BB8DB9A6-15F6-4339-9118-E516F4DE0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 r="42627" b="82189"/>
          <a:stretch/>
        </p:blipFill>
        <p:spPr bwMode="auto">
          <a:xfrm>
            <a:off x="7338874" y="2784509"/>
            <a:ext cx="3031646" cy="15757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832321-2524-45F3-9A27-8D31D510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2" y="861917"/>
            <a:ext cx="3872285" cy="1393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E658F-240B-43BF-9155-4281A717AC31}"/>
              </a:ext>
            </a:extLst>
          </p:cNvPr>
          <p:cNvSpPr txBox="1"/>
          <p:nvPr/>
        </p:nvSpPr>
        <p:spPr>
          <a:xfrm>
            <a:off x="10494480" y="3403098"/>
            <a:ext cx="2036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16 Comparisons</a:t>
            </a:r>
            <a:endParaRPr lang="ko-KR" altLang="en-US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8F1CB7-F3D7-4547-9BC6-B92AA460E4F9}"/>
              </a:ext>
            </a:extLst>
          </p:cNvPr>
          <p:cNvGrpSpPr/>
          <p:nvPr/>
        </p:nvGrpSpPr>
        <p:grpSpPr>
          <a:xfrm>
            <a:off x="407034" y="2455143"/>
            <a:ext cx="6562887" cy="4099390"/>
            <a:chOff x="407034" y="2455143"/>
            <a:chExt cx="6562887" cy="4099390"/>
          </a:xfrm>
        </p:grpSpPr>
        <p:pic>
          <p:nvPicPr>
            <p:cNvPr id="1026" name="Picture 2" descr="Fig. 1">
              <a:extLst>
                <a:ext uri="{FF2B5EF4-FFF2-40B4-BE49-F238E27FC236}">
                  <a16:creationId xmlns:a16="http://schemas.microsoft.com/office/drawing/2014/main" id="{E6284765-B8D2-4A4E-85BB-5885913345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34" r="58604" b="44789"/>
            <a:stretch/>
          </p:blipFill>
          <p:spPr bwMode="auto">
            <a:xfrm>
              <a:off x="407034" y="2455143"/>
              <a:ext cx="6372129" cy="409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75E72B-4510-43CE-8BBF-C1D1C2DA370A}"/>
                </a:ext>
              </a:extLst>
            </p:cNvPr>
            <p:cNvSpPr/>
            <p:nvPr/>
          </p:nvSpPr>
          <p:spPr>
            <a:xfrm>
              <a:off x="5920033" y="2554664"/>
              <a:ext cx="1049888" cy="874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58948F-B77E-41AB-BAFB-797DAB61063C}"/>
              </a:ext>
            </a:extLst>
          </p:cNvPr>
          <p:cNvGrpSpPr/>
          <p:nvPr/>
        </p:nvGrpSpPr>
        <p:grpSpPr>
          <a:xfrm>
            <a:off x="6845961" y="861917"/>
            <a:ext cx="4017472" cy="1575732"/>
            <a:chOff x="6969921" y="677108"/>
            <a:chExt cx="4017472" cy="1575732"/>
          </a:xfrm>
        </p:grpSpPr>
        <p:pic>
          <p:nvPicPr>
            <p:cNvPr id="7" name="Picture 2" descr="Fig. 1">
              <a:extLst>
                <a:ext uri="{FF2B5EF4-FFF2-40B4-BE49-F238E27FC236}">
                  <a16:creationId xmlns:a16="http://schemas.microsoft.com/office/drawing/2014/main" id="{DC8985E5-FD47-46DB-AF40-BD70FD537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55" b="82189"/>
            <a:stretch/>
          </p:blipFill>
          <p:spPr bwMode="auto">
            <a:xfrm>
              <a:off x="6969921" y="677108"/>
              <a:ext cx="4017472" cy="157573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BAF7870-438A-47C4-A19F-5DD5AB70BF60}"/>
                </a:ext>
              </a:extLst>
            </p:cNvPr>
            <p:cNvSpPr/>
            <p:nvPr/>
          </p:nvSpPr>
          <p:spPr>
            <a:xfrm>
              <a:off x="6969921" y="677108"/>
              <a:ext cx="123823" cy="142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104670-87B2-49A3-A12B-17858AC11CDE}"/>
              </a:ext>
            </a:extLst>
          </p:cNvPr>
          <p:cNvSpPr txBox="1"/>
          <p:nvPr/>
        </p:nvSpPr>
        <p:spPr>
          <a:xfrm>
            <a:off x="83153" y="153888"/>
            <a:ext cx="11756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Comparison of Overlapping DEGs Between </a:t>
            </a:r>
            <a:r>
              <a:rPr lang="en-US" altLang="ko-KR" sz="2800" b="1" dirty="0" err="1"/>
              <a:t>Pseudobulk</a:t>
            </a:r>
            <a:r>
              <a:rPr lang="en-US" altLang="ko-KR" sz="2800" b="1" dirty="0"/>
              <a:t> Data and Bulk RNA Sequencing Data</a:t>
            </a:r>
            <a:endParaRPr lang="ko-KR" altLang="en-US" sz="2800" b="1" dirty="0"/>
          </a:p>
        </p:txBody>
      </p:sp>
      <p:pic>
        <p:nvPicPr>
          <p:cNvPr id="13" name="Picture 2" descr="Fig. 1">
            <a:extLst>
              <a:ext uri="{FF2B5EF4-FFF2-40B4-BE49-F238E27FC236}">
                <a16:creationId xmlns:a16="http://schemas.microsoft.com/office/drawing/2014/main" id="{F3EBE778-C34F-4410-9F1A-579751896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5" t="12804" r="30033" b="82189"/>
          <a:stretch/>
        </p:blipFill>
        <p:spPr bwMode="auto">
          <a:xfrm>
            <a:off x="946064" y="3041584"/>
            <a:ext cx="1067404" cy="726883"/>
          </a:xfrm>
          <a:prstGeom prst="rect">
            <a:avLst/>
          </a:prstGeom>
        </p:spPr>
      </p:pic>
      <p:pic>
        <p:nvPicPr>
          <p:cNvPr id="14" name="Picture 2" descr="Fig. 1">
            <a:extLst>
              <a:ext uri="{FF2B5EF4-FFF2-40B4-BE49-F238E27FC236}">
                <a16:creationId xmlns:a16="http://schemas.microsoft.com/office/drawing/2014/main" id="{D6123D1A-5942-417E-83AE-0353EB2D0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21" t="13239" r="24340" b="82605"/>
          <a:stretch/>
        </p:blipFill>
        <p:spPr bwMode="auto">
          <a:xfrm>
            <a:off x="946064" y="4500541"/>
            <a:ext cx="1098344" cy="603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CBE18-98CE-434C-95E0-434D0887FC34}"/>
              </a:ext>
            </a:extLst>
          </p:cNvPr>
          <p:cNvSpPr txBox="1"/>
          <p:nvPr/>
        </p:nvSpPr>
        <p:spPr>
          <a:xfrm>
            <a:off x="538776" y="2796822"/>
            <a:ext cx="188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Young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FFDBF-EFA4-4E3F-BBEA-D0BB22C49F8E}"/>
              </a:ext>
            </a:extLst>
          </p:cNvPr>
          <p:cNvSpPr txBox="1"/>
          <p:nvPr/>
        </p:nvSpPr>
        <p:spPr>
          <a:xfrm>
            <a:off x="538776" y="4213024"/>
            <a:ext cx="188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Old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C24C98-0D5C-492D-B8F4-B3B0161F8E95}"/>
              </a:ext>
            </a:extLst>
          </p:cNvPr>
          <p:cNvSpPr txBox="1"/>
          <p:nvPr/>
        </p:nvSpPr>
        <p:spPr>
          <a:xfrm rot="16200000">
            <a:off x="-781936" y="3782173"/>
            <a:ext cx="233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Type II pneumocytes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CFFD99F-6A2E-456A-BE6B-F54C0723E66A}"/>
              </a:ext>
            </a:extLst>
          </p:cNvPr>
          <p:cNvCxnSpPr/>
          <p:nvPr/>
        </p:nvCxnSpPr>
        <p:spPr>
          <a:xfrm>
            <a:off x="2507529" y="4811977"/>
            <a:ext cx="150828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D2F35B-8253-4E8E-8F68-FB24D612FE8C}"/>
              </a:ext>
            </a:extLst>
          </p:cNvPr>
          <p:cNvCxnSpPr/>
          <p:nvPr/>
        </p:nvCxnSpPr>
        <p:spPr>
          <a:xfrm>
            <a:off x="2507529" y="3340610"/>
            <a:ext cx="150828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F50916B-1AE5-46F6-BDDA-F3E717190639}"/>
              </a:ext>
            </a:extLst>
          </p:cNvPr>
          <p:cNvCxnSpPr>
            <a:cxnSpLocks/>
          </p:cNvCxnSpPr>
          <p:nvPr/>
        </p:nvCxnSpPr>
        <p:spPr>
          <a:xfrm>
            <a:off x="4015818" y="3340610"/>
            <a:ext cx="0" cy="147136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EFE29F-8DD9-4A29-9188-F17364F3F394}"/>
              </a:ext>
            </a:extLst>
          </p:cNvPr>
          <p:cNvCxnSpPr/>
          <p:nvPr/>
        </p:nvCxnSpPr>
        <p:spPr>
          <a:xfrm>
            <a:off x="4015818" y="3577851"/>
            <a:ext cx="150828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AFD759-D3B9-4621-988D-C1A5C0107EBE}"/>
              </a:ext>
            </a:extLst>
          </p:cNvPr>
          <p:cNvSpPr txBox="1"/>
          <p:nvPr/>
        </p:nvSpPr>
        <p:spPr>
          <a:xfrm>
            <a:off x="5628767" y="3367291"/>
            <a:ext cx="80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DEGs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213B8C-65D2-455B-B4FF-1CF2389BD877}"/>
              </a:ext>
            </a:extLst>
          </p:cNvPr>
          <p:cNvSpPr txBox="1"/>
          <p:nvPr/>
        </p:nvSpPr>
        <p:spPr>
          <a:xfrm>
            <a:off x="5628767" y="4525886"/>
            <a:ext cx="80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DEGs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8CA817-9DD3-4EED-87E7-28DD7A03F979}"/>
              </a:ext>
            </a:extLst>
          </p:cNvPr>
          <p:cNvGrpSpPr/>
          <p:nvPr/>
        </p:nvGrpSpPr>
        <p:grpSpPr>
          <a:xfrm>
            <a:off x="2507529" y="3447825"/>
            <a:ext cx="3016578" cy="1471367"/>
            <a:chOff x="3112416" y="3471799"/>
            <a:chExt cx="3241509" cy="1471367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EE2800F-B1C6-414D-9A59-F0341A7E6FD1}"/>
                </a:ext>
              </a:extLst>
            </p:cNvPr>
            <p:cNvCxnSpPr/>
            <p:nvPr/>
          </p:nvCxnSpPr>
          <p:spPr>
            <a:xfrm>
              <a:off x="3112416" y="4943166"/>
              <a:ext cx="1508289" cy="0"/>
            </a:xfrm>
            <a:prstGeom prst="line">
              <a:avLst/>
            </a:prstGeom>
            <a:ln w="28575">
              <a:solidFill>
                <a:srgbClr val="C151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8E94A21-8934-475E-905D-282FD7EA22F3}"/>
                </a:ext>
              </a:extLst>
            </p:cNvPr>
            <p:cNvCxnSpPr/>
            <p:nvPr/>
          </p:nvCxnSpPr>
          <p:spPr>
            <a:xfrm>
              <a:off x="3112416" y="3471799"/>
              <a:ext cx="1508289" cy="0"/>
            </a:xfrm>
            <a:prstGeom prst="line">
              <a:avLst/>
            </a:prstGeom>
            <a:ln w="28575">
              <a:solidFill>
                <a:srgbClr val="C151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C5845CB-F0CA-4B5D-8F74-305004C19ADF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05" y="3471799"/>
              <a:ext cx="0" cy="1471367"/>
            </a:xfrm>
            <a:prstGeom prst="line">
              <a:avLst/>
            </a:prstGeom>
            <a:ln w="28575">
              <a:solidFill>
                <a:srgbClr val="C151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F3E6A93-715E-49AA-BB7C-D444C4F4DC0D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07" y="4734526"/>
              <a:ext cx="1733218" cy="0"/>
            </a:xfrm>
            <a:prstGeom prst="line">
              <a:avLst/>
            </a:prstGeom>
            <a:ln w="28575">
              <a:solidFill>
                <a:srgbClr val="C151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83162015-DE7E-4A4E-A728-D1D304C88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87414"/>
              </p:ext>
            </p:extLst>
          </p:nvPr>
        </p:nvGraphicFramePr>
        <p:xfrm>
          <a:off x="7526457" y="2488226"/>
          <a:ext cx="4039752" cy="256048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46584">
                  <a:extLst>
                    <a:ext uri="{9D8B030D-6E8A-4147-A177-3AD203B41FA5}">
                      <a16:colId xmlns:a16="http://schemas.microsoft.com/office/drawing/2014/main" val="853672346"/>
                    </a:ext>
                  </a:extLst>
                </a:gridCol>
                <a:gridCol w="1346584">
                  <a:extLst>
                    <a:ext uri="{9D8B030D-6E8A-4147-A177-3AD203B41FA5}">
                      <a16:colId xmlns:a16="http://schemas.microsoft.com/office/drawing/2014/main" val="2557627528"/>
                    </a:ext>
                  </a:extLst>
                </a:gridCol>
                <a:gridCol w="1346584">
                  <a:extLst>
                    <a:ext uri="{9D8B030D-6E8A-4147-A177-3AD203B41FA5}">
                      <a16:colId xmlns:a16="http://schemas.microsoft.com/office/drawing/2014/main" val="1381153886"/>
                    </a:ext>
                  </a:extLst>
                </a:gridCol>
              </a:tblGrid>
              <a:tr h="853494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DEGs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 DEGs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454711"/>
                  </a:ext>
                </a:extLst>
              </a:tr>
              <a:tr h="85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DEGs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TP</a:t>
                      </a:r>
                      <a:endParaRPr lang="ko-KR" altLang="en-US" sz="32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FP</a:t>
                      </a:r>
                      <a:endParaRPr lang="ko-KR" altLang="en-US" sz="32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217129"/>
                  </a:ext>
                </a:extLst>
              </a:tr>
              <a:tr h="85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Non DEGs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FN</a:t>
                      </a:r>
                      <a:endParaRPr lang="ko-KR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TN</a:t>
                      </a:r>
                      <a:endParaRPr lang="ko-KR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322885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17FD37F4-3612-4B44-9FD4-BC7B85FA71D1}"/>
              </a:ext>
            </a:extLst>
          </p:cNvPr>
          <p:cNvSpPr txBox="1"/>
          <p:nvPr/>
        </p:nvSpPr>
        <p:spPr>
          <a:xfrm>
            <a:off x="7526457" y="1885099"/>
            <a:ext cx="403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Truth (Bulk RNA seq’s result)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5D17A-4B27-4BFA-B556-CAA4C46F8CD1}"/>
              </a:ext>
            </a:extLst>
          </p:cNvPr>
          <p:cNvSpPr txBox="1"/>
          <p:nvPr/>
        </p:nvSpPr>
        <p:spPr>
          <a:xfrm rot="16200000">
            <a:off x="5047465" y="3583801"/>
            <a:ext cx="414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Predicted (Single cell RNA seq’s result)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3B1B0C-535A-41F5-9366-BB938BE799B5}"/>
              </a:ext>
            </a:extLst>
          </p:cNvPr>
          <p:cNvSpPr txBox="1"/>
          <p:nvPr/>
        </p:nvSpPr>
        <p:spPr>
          <a:xfrm>
            <a:off x="0" y="6497979"/>
            <a:ext cx="562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Threshold for DEG:</a:t>
            </a:r>
            <a:r>
              <a:rPr lang="ko-KR" altLang="en-US" dirty="0"/>
              <a:t> </a:t>
            </a:r>
            <a:r>
              <a:rPr lang="en-US" altLang="ko-KR" dirty="0"/>
              <a:t>abs(log2FC) &gt;=1, </a:t>
            </a:r>
            <a:r>
              <a:rPr lang="en-US" altLang="ko-KR" dirty="0" err="1"/>
              <a:t>p_adj</a:t>
            </a:r>
            <a:r>
              <a:rPr lang="en-US" altLang="ko-KR" dirty="0"/>
              <a:t> &lt; 0.05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9EB5565-29C3-40C6-9C15-FAC9B5DFAD0F}"/>
              </a:ext>
            </a:extLst>
          </p:cNvPr>
          <p:cNvCxnSpPr>
            <a:cxnSpLocks/>
          </p:cNvCxnSpPr>
          <p:nvPr/>
        </p:nvCxnSpPr>
        <p:spPr>
          <a:xfrm>
            <a:off x="2455198" y="2254431"/>
            <a:ext cx="35918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F78C57D-0EAA-4B78-A46C-8FF45A828D8B}"/>
              </a:ext>
            </a:extLst>
          </p:cNvPr>
          <p:cNvSpPr txBox="1"/>
          <p:nvPr/>
        </p:nvSpPr>
        <p:spPr>
          <a:xfrm>
            <a:off x="2903455" y="2069765"/>
            <a:ext cx="363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Bulk RNA sequencing analysis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4F912F2-18B1-4242-84CB-5B21A97A81DF}"/>
              </a:ext>
            </a:extLst>
          </p:cNvPr>
          <p:cNvCxnSpPr>
            <a:cxnSpLocks/>
          </p:cNvCxnSpPr>
          <p:nvPr/>
        </p:nvCxnSpPr>
        <p:spPr>
          <a:xfrm>
            <a:off x="2455198" y="2604824"/>
            <a:ext cx="359185" cy="0"/>
          </a:xfrm>
          <a:prstGeom prst="line">
            <a:avLst/>
          </a:prstGeom>
          <a:ln w="28575">
            <a:solidFill>
              <a:srgbClr val="C151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55CDD9F-1D3E-4355-A7C9-E5AE6B99A6FE}"/>
              </a:ext>
            </a:extLst>
          </p:cNvPr>
          <p:cNvSpPr txBox="1"/>
          <p:nvPr/>
        </p:nvSpPr>
        <p:spPr>
          <a:xfrm>
            <a:off x="2903455" y="2420158"/>
            <a:ext cx="363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Single cell RNA seq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87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104670-87B2-49A3-A12B-17858AC11CDE}"/>
              </a:ext>
            </a:extLst>
          </p:cNvPr>
          <p:cNvSpPr txBox="1"/>
          <p:nvPr/>
        </p:nvSpPr>
        <p:spPr>
          <a:xfrm>
            <a:off x="83153" y="153888"/>
            <a:ext cx="11302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Result: Larger Sample Size Improves DEG Detection</a:t>
            </a:r>
            <a:endParaRPr lang="ko-KR" altLang="en-US" sz="28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13E6C1-673F-43D1-B9F7-FC6CBDE2630C}"/>
              </a:ext>
            </a:extLst>
          </p:cNvPr>
          <p:cNvGrpSpPr/>
          <p:nvPr/>
        </p:nvGrpSpPr>
        <p:grpSpPr>
          <a:xfrm>
            <a:off x="83152" y="905265"/>
            <a:ext cx="6445495" cy="5728873"/>
            <a:chOff x="502059" y="876690"/>
            <a:chExt cx="6445495" cy="572887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D0B60B2-8268-47EF-9CFB-4851AD7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765" y="876690"/>
              <a:ext cx="5976789" cy="572887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099B95-A2AD-47A2-9873-174E3CE8BB40}"/>
                </a:ext>
              </a:extLst>
            </p:cNvPr>
            <p:cNvSpPr/>
            <p:nvPr/>
          </p:nvSpPr>
          <p:spPr>
            <a:xfrm>
              <a:off x="502059" y="1117645"/>
              <a:ext cx="1173275" cy="121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700" b="1" dirty="0">
                  <a:solidFill>
                    <a:schemeClr val="tx1"/>
                  </a:solidFill>
                </a:rPr>
                <a:t>Single cell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43E4307-D6AB-4D1E-96FA-B0EA1CDCFAFA}"/>
                </a:ext>
              </a:extLst>
            </p:cNvPr>
            <p:cNvSpPr/>
            <p:nvPr/>
          </p:nvSpPr>
          <p:spPr>
            <a:xfrm>
              <a:off x="3063711" y="876690"/>
              <a:ext cx="2337848" cy="186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EFF0982-66A6-40CC-9CC0-C2AC93A73839}"/>
                </a:ext>
              </a:extLst>
            </p:cNvPr>
            <p:cNvSpPr/>
            <p:nvPr/>
          </p:nvSpPr>
          <p:spPr>
            <a:xfrm rot="5400000">
              <a:off x="-80227" y="3507966"/>
              <a:ext cx="2337848" cy="186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1694237-AEE9-48D0-AAE3-18E94B49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19" y="1238175"/>
            <a:ext cx="4206844" cy="22366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07384B-BFE9-4036-ACFA-EFD01C4B1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4141671"/>
            <a:ext cx="4450747" cy="23663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15B35B-94C5-4941-87E4-CDA6929EE2AA}"/>
              </a:ext>
            </a:extLst>
          </p:cNvPr>
          <p:cNvSpPr/>
          <p:nvPr/>
        </p:nvSpPr>
        <p:spPr>
          <a:xfrm rot="5400000">
            <a:off x="6165105" y="2619207"/>
            <a:ext cx="2337848" cy="186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0242FB-5168-4AD7-9883-A15411CC65BD}"/>
              </a:ext>
            </a:extLst>
          </p:cNvPr>
          <p:cNvSpPr/>
          <p:nvPr/>
        </p:nvSpPr>
        <p:spPr>
          <a:xfrm rot="5400000">
            <a:off x="6138994" y="5277235"/>
            <a:ext cx="2337848" cy="186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9F70DE-E08C-454A-9C1E-2A1BBE29B3D2}"/>
              </a:ext>
            </a:extLst>
          </p:cNvPr>
          <p:cNvSpPr/>
          <p:nvPr/>
        </p:nvSpPr>
        <p:spPr>
          <a:xfrm rot="10800000">
            <a:off x="8435318" y="1177662"/>
            <a:ext cx="2337848" cy="186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7458E5-5FB8-45D8-BE14-666FBD72E06D}"/>
              </a:ext>
            </a:extLst>
          </p:cNvPr>
          <p:cNvSpPr/>
          <p:nvPr/>
        </p:nvSpPr>
        <p:spPr>
          <a:xfrm rot="10800000">
            <a:off x="8606768" y="4097100"/>
            <a:ext cx="2337848" cy="186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5F562E-6F1F-4386-BB98-D8AFB90F3C88}"/>
              </a:ext>
            </a:extLst>
          </p:cNvPr>
          <p:cNvSpPr/>
          <p:nvPr/>
        </p:nvSpPr>
        <p:spPr>
          <a:xfrm>
            <a:off x="6791325" y="1487299"/>
            <a:ext cx="931891" cy="112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b="1" dirty="0">
                <a:solidFill>
                  <a:schemeClr val="tx1"/>
                </a:solidFill>
              </a:rPr>
              <a:t>Single cell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6062B6-1371-4F42-8FD0-38624E792ADF}"/>
              </a:ext>
            </a:extLst>
          </p:cNvPr>
          <p:cNvSpPr/>
          <p:nvPr/>
        </p:nvSpPr>
        <p:spPr>
          <a:xfrm>
            <a:off x="6791325" y="4380397"/>
            <a:ext cx="931891" cy="111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b="1" dirty="0">
                <a:solidFill>
                  <a:schemeClr val="tx1"/>
                </a:solidFill>
              </a:rPr>
              <a:t>Single cell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A5817-A397-425B-AF69-E69D6D804CE8}"/>
              </a:ext>
            </a:extLst>
          </p:cNvPr>
          <p:cNvSpPr txBox="1"/>
          <p:nvPr/>
        </p:nvSpPr>
        <p:spPr>
          <a:xfrm>
            <a:off x="7555832" y="985751"/>
            <a:ext cx="408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Fix </a:t>
            </a:r>
            <a:r>
              <a:rPr lang="en-US" altLang="ko-KR" b="1" dirty="0"/>
              <a:t>count</a:t>
            </a:r>
            <a:r>
              <a:rPr lang="en-US" altLang="ko-KR" dirty="0"/>
              <a:t> of </a:t>
            </a:r>
            <a:r>
              <a:rPr lang="en-US" altLang="ko-KR" dirty="0" err="1"/>
              <a:t>Pseudobulk</a:t>
            </a:r>
            <a:r>
              <a:rPr lang="en-US" altLang="ko-KR" dirty="0"/>
              <a:t> sample (50)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EB4903-6FA3-45E1-98F8-F22833A0E43D}"/>
              </a:ext>
            </a:extLst>
          </p:cNvPr>
          <p:cNvSpPr txBox="1"/>
          <p:nvPr/>
        </p:nvSpPr>
        <p:spPr>
          <a:xfrm>
            <a:off x="7827335" y="3890147"/>
            <a:ext cx="39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Fix </a:t>
            </a:r>
            <a:r>
              <a:rPr lang="en-US" altLang="ko-KR" b="1" dirty="0"/>
              <a:t>size</a:t>
            </a:r>
            <a:r>
              <a:rPr lang="en-US" altLang="ko-KR" dirty="0"/>
              <a:t> of </a:t>
            </a:r>
            <a:r>
              <a:rPr lang="en-US" altLang="ko-KR" dirty="0" err="1"/>
              <a:t>Pseudobulk</a:t>
            </a:r>
            <a:r>
              <a:rPr lang="en-US" altLang="ko-KR" dirty="0"/>
              <a:t> sample (200)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45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104670-87B2-49A3-A12B-17858AC11CDE}"/>
              </a:ext>
            </a:extLst>
          </p:cNvPr>
          <p:cNvSpPr txBox="1"/>
          <p:nvPr/>
        </p:nvSpPr>
        <p:spPr>
          <a:xfrm>
            <a:off x="83153" y="153888"/>
            <a:ext cx="11302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Result: F1-score Across Datasets</a:t>
            </a:r>
            <a:r>
              <a:rPr lang="en-US" altLang="ko-KR" sz="2800" dirty="0"/>
              <a:t> 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BF12F5-6E3D-42C7-A84C-DE72A38E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051" y="967671"/>
            <a:ext cx="3907841" cy="57364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330F84-5B5F-494E-A7BD-513F20967BD4}"/>
              </a:ext>
            </a:extLst>
          </p:cNvPr>
          <p:cNvSpPr/>
          <p:nvPr/>
        </p:nvSpPr>
        <p:spPr>
          <a:xfrm>
            <a:off x="6854154" y="1090516"/>
            <a:ext cx="971821" cy="10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500" b="1" dirty="0">
                <a:solidFill>
                  <a:schemeClr val="tx1"/>
                </a:solidFill>
              </a:rPr>
              <a:t>Single cell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332AC1-B0DA-459D-9BC1-91F24F1A35F3}"/>
              </a:ext>
            </a:extLst>
          </p:cNvPr>
          <p:cNvGrpSpPr/>
          <p:nvPr/>
        </p:nvGrpSpPr>
        <p:grpSpPr>
          <a:xfrm>
            <a:off x="321278" y="967671"/>
            <a:ext cx="6445494" cy="5728873"/>
            <a:chOff x="502060" y="876690"/>
            <a:chExt cx="6445494" cy="57288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212CF6-20CF-4C69-B8E9-C8F9E14BE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765" y="876690"/>
              <a:ext cx="5976789" cy="572887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B014EE-32F4-48C5-A847-59C3D8305712}"/>
                </a:ext>
              </a:extLst>
            </p:cNvPr>
            <p:cNvSpPr/>
            <p:nvPr/>
          </p:nvSpPr>
          <p:spPr>
            <a:xfrm>
              <a:off x="502060" y="1088575"/>
              <a:ext cx="1173275" cy="121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700" b="1" dirty="0">
                  <a:solidFill>
                    <a:schemeClr val="tx1"/>
                  </a:solidFill>
                </a:rPr>
                <a:t>Single cell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75CAB6-2BB7-4199-B4F3-A8334A76B57D}"/>
                </a:ext>
              </a:extLst>
            </p:cNvPr>
            <p:cNvSpPr/>
            <p:nvPr/>
          </p:nvSpPr>
          <p:spPr>
            <a:xfrm>
              <a:off x="3063711" y="876690"/>
              <a:ext cx="2337848" cy="186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12E3A1-5364-4346-82C6-890403511AC8}"/>
                </a:ext>
              </a:extLst>
            </p:cNvPr>
            <p:cNvSpPr/>
            <p:nvPr/>
          </p:nvSpPr>
          <p:spPr>
            <a:xfrm rot="5400000">
              <a:off x="-80227" y="3507966"/>
              <a:ext cx="2337848" cy="186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0961CE-0590-41B2-972F-5AB6AF82C875}"/>
              </a:ext>
            </a:extLst>
          </p:cNvPr>
          <p:cNvSpPr/>
          <p:nvPr/>
        </p:nvSpPr>
        <p:spPr>
          <a:xfrm>
            <a:off x="8140147" y="873885"/>
            <a:ext cx="2337848" cy="186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0F45F1-650F-46D1-967A-43EE55CD7C30}"/>
              </a:ext>
            </a:extLst>
          </p:cNvPr>
          <p:cNvSpPr/>
          <p:nvPr/>
        </p:nvSpPr>
        <p:spPr>
          <a:xfrm rot="16200000">
            <a:off x="6309127" y="3738639"/>
            <a:ext cx="2337848" cy="186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04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FAC18F-0430-B917-34A4-3DB92596CFF1}"/>
              </a:ext>
            </a:extLst>
          </p:cNvPr>
          <p:cNvSpPr txBox="1"/>
          <p:nvPr/>
        </p:nvSpPr>
        <p:spPr>
          <a:xfrm>
            <a:off x="290727" y="307455"/>
            <a:ext cx="878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What about DEG between clusters in one sample?</a:t>
            </a:r>
            <a:endParaRPr kumimoji="1"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03AB3-F67A-AB29-098A-4F76B989663C}"/>
              </a:ext>
            </a:extLst>
          </p:cNvPr>
          <p:cNvSpPr txBox="1"/>
          <p:nvPr/>
        </p:nvSpPr>
        <p:spPr>
          <a:xfrm>
            <a:off x="693683" y="1734203"/>
            <a:ext cx="455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Dataset : Tabula </a:t>
            </a:r>
            <a:r>
              <a:rPr kumimoji="1" lang="en-US" altLang="ko-KR" dirty="0" err="1"/>
              <a:t>muris</a:t>
            </a:r>
            <a:r>
              <a:rPr kumimoji="1" lang="en-US" altLang="ko-KR" dirty="0"/>
              <a:t> – mouse cell atlas</a:t>
            </a:r>
            <a:endParaRPr kumimoji="1" lang="ko-KR" altLang="en-US" dirty="0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50080E38-E1F9-2B40-9126-991D26A4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45" y="935702"/>
            <a:ext cx="5129048" cy="538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6BD7DD-03B9-B276-DCDB-D40DCFF2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4" y="2898365"/>
            <a:ext cx="5418232" cy="18180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A48451-3522-B76E-5695-4646BB8A8AAF}"/>
              </a:ext>
            </a:extLst>
          </p:cNvPr>
          <p:cNvSpPr/>
          <p:nvPr/>
        </p:nvSpPr>
        <p:spPr>
          <a:xfrm>
            <a:off x="9032789" y="5654566"/>
            <a:ext cx="691979" cy="197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537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410</Words>
  <Application>Microsoft Macintosh PowerPoint</Application>
  <PresentationFormat>와이드스크린</PresentationFormat>
  <Paragraphs>75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오영철(생명과학과)</dc:creator>
  <cp:lastModifiedBy>오영철(생명과학과)</cp:lastModifiedBy>
  <cp:revision>28</cp:revision>
  <dcterms:created xsi:type="dcterms:W3CDTF">2025-02-17T10:38:59Z</dcterms:created>
  <dcterms:modified xsi:type="dcterms:W3CDTF">2025-02-21T04:56:04Z</dcterms:modified>
</cp:coreProperties>
</file>